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5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FFCC"/>
    <a:srgbClr val="FFFFFF"/>
    <a:srgbClr val="FFCCFF"/>
    <a:srgbClr val="FFFF66"/>
    <a:srgbClr val="FFFF99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1" autoAdjust="0"/>
  </p:normalViewPr>
  <p:slideViewPr>
    <p:cSldViewPr>
      <p:cViewPr varScale="1">
        <p:scale>
          <a:sx n="74" d="100"/>
          <a:sy n="74" d="100"/>
        </p:scale>
        <p:origin x="-78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9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70F-8333-4C58-BDA4-D369D998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5BFC-B654-4F99-934F-3F616B4E8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44E41-69C1-4619-A0B9-83FDE85F4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BC8A5-76BB-4C7B-B350-1460BABAF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F030-376B-49EA-AE76-33756E5B6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429000"/>
            <a:ext cx="4495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495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B72C-9597-4CE7-B18E-DDC8E810F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2D6E-079D-4324-BA55-0E5FAE590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AD0-DC4B-43B8-A94D-E36B5A387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47113-EFCD-4595-B8EE-0B5F0FAED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DE36-56EF-43F1-B8C1-F7D02094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EF47C-46B9-49EA-BA3D-09CA9EFC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B8410405-80E1-4AE8-BCCB-11793B20D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71450" algn="l"/>
          <a:tab pos="361950" algn="l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71450" algn="l"/>
          <a:tab pos="361950" algn="l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2376487"/>
          </a:xfrm>
        </p:spPr>
        <p:txBody>
          <a:bodyPr/>
          <a:lstStyle/>
          <a:p>
            <a:pPr eaLnBrk="1" hangingPunct="1"/>
            <a:endParaRPr lang="es-ES_tradnl" sz="2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496300" cy="4365625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8316913" y="6669088"/>
            <a:ext cx="250825" cy="73025"/>
          </a:xfrm>
          <a:prstGeom prst="rightArrow">
            <a:avLst>
              <a:gd name="adj1" fmla="val 50000"/>
              <a:gd name="adj2" fmla="val 85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719807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PROSEGUÍA A LA META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4705"/>
            <a:ext cx="8496300" cy="5040559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 Fil. 3:12-14,  </a:t>
            </a:r>
            <a:r>
              <a:rPr lang="es-ES_tradnl" sz="2400" i="1" dirty="0" smtClean="0"/>
              <a:t>No que lo haya alcanzado ya, ni que ya sea perfecto; sino que prosigo, por ver si logro asir aquello para lo cual fui también asido por Cristo Jesús. 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es-ES_tradnl" sz="2400" i="1" dirty="0" smtClean="0"/>
              <a:t>	13  Hermanos, yo mismo no pretendo haberlo ya </a:t>
            </a:r>
            <a:r>
              <a:rPr lang="es-ES_tradnl" sz="2400" i="1" dirty="0" err="1" smtClean="0"/>
              <a:t>alcan-zado</a:t>
            </a:r>
            <a:r>
              <a:rPr lang="es-ES_tradnl" sz="2400" i="1" dirty="0" smtClean="0"/>
              <a:t>; pero una cosa hago: olvidando ciertamente lo que queda atrás, y extendiéndome a lo que está delante,  14  prosigo a la meta, al premio del supremo llamamiento de Dios en Cristo Jesús.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es-ES_tradnl" sz="2400" dirty="0" smtClean="0"/>
              <a:t>	</a:t>
            </a:r>
            <a:r>
              <a:rPr lang="es-ES_tradnl" sz="2400" dirty="0" smtClean="0">
                <a:solidFill>
                  <a:srgbClr val="FFFF00"/>
                </a:solidFill>
              </a:rPr>
              <a:t>Hech. 22:14,15 (vv.6-10), </a:t>
            </a:r>
            <a:r>
              <a:rPr lang="es-ES_tradnl" sz="2400" i="1" dirty="0" smtClean="0"/>
              <a:t>Y él dijo: El Dios de nuestros padres te ha escogido para que conozcas su voluntad, y veas al Justo, y oigas la voz de su boca.  15  Porque serás testigo suyo a todos los hombres, de lo que has visto y oído.   .....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727919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Pero aconteció que yendo yo, al llegar cerca de Damas-</a:t>
            </a:r>
            <a:r>
              <a:rPr lang="es-ES_tradnl" sz="2400" i="1" dirty="0" err="1" smtClean="0"/>
              <a:t>co</a:t>
            </a:r>
            <a:r>
              <a:rPr lang="es-ES_tradnl" sz="2400" i="1" dirty="0" smtClean="0"/>
              <a:t>, como a mediodía, de repente me rodeó mucha luz del cielo;  7  y caí al suelo, y oí una voz que me decía: Saulo, Saulo, ¿por qué me persigues?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2817"/>
            <a:ext cx="8496300" cy="4320479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es-ES_tradnl" sz="2400" i="1" dirty="0" smtClean="0"/>
              <a:t>	8  Yo entonces respondí: ¿Quién eres, Señor? Y me dijo: Yo soy Jesús de Nazaret, a quien tú persigues.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es-ES_tradnl" sz="2400" i="1" dirty="0" smtClean="0"/>
              <a:t>	 Y los que estaban conmigo vieron a la verdad la luz, y se espantaron; pero no entendieron la voz del que habla-</a:t>
            </a:r>
            <a:r>
              <a:rPr lang="es-ES_tradnl" sz="2400" i="1" dirty="0" err="1" smtClean="0"/>
              <a:t>ba</a:t>
            </a:r>
            <a:r>
              <a:rPr lang="es-ES_tradnl" sz="2400" i="1" dirty="0" smtClean="0"/>
              <a:t> conmigo.  10  Y dije: ¿Qué haré, Señor? Y el Señor me dijo: Levántate, y ve a Damasco, y allí se te dirá todo lo que está ordenado que hagas.</a:t>
            </a:r>
          </a:p>
          <a:p>
            <a:pPr eaLnBrk="1" hangingPunct="1">
              <a:lnSpc>
                <a:spcPts val="3000"/>
              </a:lnSpc>
              <a:defRPr/>
            </a:pPr>
            <a:endParaRPr lang="es-ES_tradnl" sz="2400" i="1" dirty="0" smtClean="0"/>
          </a:p>
          <a:p>
            <a:r>
              <a:rPr lang="es-ES_tradnl" sz="2400" dirty="0" smtClean="0">
                <a:solidFill>
                  <a:srgbClr val="FFFF00"/>
                </a:solidFill>
              </a:rPr>
              <a:t>IV. LA SALVACIÓN ES: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s-ES_tradnl" sz="2400" dirty="0" smtClean="0"/>
              <a:t>PARA TODO PECADOR, SEA ÉL RELIGIOSO O NO.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r>
              <a:rPr lang="es-ES_tradnl" sz="2400" dirty="0" smtClean="0"/>
              <a:t>		Aun a los religiosos se les manda </a:t>
            </a:r>
            <a:r>
              <a:rPr lang="es-ES_tradnl" sz="2400" dirty="0" smtClean="0"/>
              <a:t>arrepentirse. 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151855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Hech. </a:t>
            </a:r>
            <a:r>
              <a:rPr lang="es-ES_tradnl" sz="2400" dirty="0" smtClean="0">
                <a:solidFill>
                  <a:srgbClr val="FFFF00"/>
                </a:solidFill>
              </a:rPr>
              <a:t>2:5,</a:t>
            </a:r>
            <a:r>
              <a:rPr lang="es-ES_tradnl" sz="2400" u="sng" dirty="0" smtClean="0">
                <a:solidFill>
                  <a:srgbClr val="FFFF00"/>
                </a:solidFill>
              </a:rPr>
              <a:t>38</a:t>
            </a:r>
            <a:r>
              <a:rPr lang="es-ES_tradnl" sz="2400" dirty="0" smtClean="0">
                <a:solidFill>
                  <a:srgbClr val="FFFF00"/>
                </a:solidFill>
              </a:rPr>
              <a:t>, </a:t>
            </a:r>
            <a:r>
              <a:rPr lang="es-ES_tradnl" sz="2400" i="1" dirty="0" smtClean="0"/>
              <a:t>Moraban entonces en Jerusalén judíos, varones piadosos, de todas las naciones bajo el </a:t>
            </a:r>
            <a:r>
              <a:rPr lang="es-ES_tradnl" sz="2400" i="1" dirty="0" smtClean="0"/>
              <a:t>cielo.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5"/>
            <a:ext cx="8496300" cy="5183980"/>
          </a:xfrm>
        </p:spPr>
        <p:txBody>
          <a:bodyPr/>
          <a:lstStyle/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Hech. </a:t>
            </a:r>
            <a:r>
              <a:rPr lang="es-ES_tradnl" sz="2400" dirty="0" smtClean="0">
                <a:solidFill>
                  <a:srgbClr val="FFFF00"/>
                </a:solidFill>
              </a:rPr>
              <a:t>17:22,</a:t>
            </a:r>
            <a:r>
              <a:rPr lang="es-ES_tradnl" sz="2400" u="sng" dirty="0" smtClean="0">
                <a:solidFill>
                  <a:srgbClr val="FFFF00"/>
                </a:solidFill>
              </a:rPr>
              <a:t>30</a:t>
            </a:r>
            <a:r>
              <a:rPr lang="es-ES_tradnl" sz="2400" dirty="0" smtClean="0">
                <a:solidFill>
                  <a:srgbClr val="FFFF00"/>
                </a:solidFill>
              </a:rPr>
              <a:t>, </a:t>
            </a:r>
            <a:r>
              <a:rPr lang="es-ES_tradnl" sz="2400" i="1" dirty="0" smtClean="0"/>
              <a:t>Entonces Pablo, puesto en pie en medio del Areópago, dijo: Varones atenienses, en todo observo que sois muy religiosos. </a:t>
            </a:r>
            <a:endParaRPr lang="en-US" sz="2400" dirty="0" smtClean="0"/>
          </a:p>
          <a:p>
            <a:r>
              <a:rPr lang="es-ES_tradnl" sz="2400" dirty="0" smtClean="0"/>
              <a:t>		El bautismo no es una “ordenanza de la iglesia” (es decir, no es para salvos sino </a:t>
            </a:r>
            <a:r>
              <a:rPr lang="es-ES_tradnl" sz="2400" dirty="0" smtClean="0"/>
              <a:t>para pecadores</a:t>
            </a:r>
            <a:r>
              <a:rPr lang="es-ES_tradnl" sz="2400" dirty="0" smtClean="0"/>
              <a:t>).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s-ES_tradnl" sz="2400" dirty="0" smtClean="0"/>
              <a:t>CONDICIONAL</a:t>
            </a:r>
            <a:endParaRPr lang="en-US" sz="2400" dirty="0" smtClean="0"/>
          </a:p>
          <a:p>
            <a:r>
              <a:rPr lang="es-ES_tradnl" sz="2400" dirty="0" smtClean="0"/>
              <a:t>		Los calvinistas dicen que no, que Dios tiene que dar la fe al llamado “elegido incondicionalmente</a:t>
            </a:r>
            <a:r>
              <a:rPr lang="es-ES_tradnl" sz="2400" dirty="0" smtClean="0"/>
              <a:t>”.</a:t>
            </a:r>
          </a:p>
          <a:p>
            <a:r>
              <a:rPr lang="es-ES_tradnl" sz="2400" dirty="0" smtClean="0"/>
              <a:t>		Pervierten </a:t>
            </a:r>
            <a:r>
              <a:rPr lang="es-ES_tradnl" sz="2400" dirty="0" smtClean="0">
                <a:solidFill>
                  <a:srgbClr val="FFFF00"/>
                </a:solidFill>
              </a:rPr>
              <a:t>Efes. 2:8.9, </a:t>
            </a:r>
            <a:r>
              <a:rPr lang="es-ES_tradnl" sz="2400" i="1" dirty="0" smtClean="0"/>
              <a:t>Porque por gracia sois salvos por medio de la fe; y esto no de vosotros, pues es don de Dios;  9  no por obras, para que nadie se gloríe</a:t>
            </a:r>
            <a:r>
              <a:rPr lang="es-ES_tradnl" sz="2400" i="1" dirty="0" smtClean="0"/>
              <a:t>.</a:t>
            </a:r>
          </a:p>
          <a:p>
            <a:r>
              <a:rPr lang="es-ES_tradnl" sz="2400" dirty="0" smtClean="0"/>
              <a:t>		Los otros protestantes (evangélicos) dicen que sí hay condiciones, pero que hay uno solo, la fe (en sentido </a:t>
            </a:r>
            <a:r>
              <a:rPr lang="es-ES_tradnl" sz="2400" dirty="0" smtClean="0"/>
              <a:t>... </a:t>
            </a:r>
            <a:endParaRPr lang="en-US" sz="2400" dirty="0" smtClean="0"/>
          </a:p>
          <a:p>
            <a:endParaRPr lang="en-US" sz="2400" dirty="0" smtClean="0"/>
          </a:p>
          <a:p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079847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de </a:t>
            </a:r>
            <a:r>
              <a:rPr lang="es-ES_tradnl" sz="2400" dirty="0" smtClean="0"/>
              <a:t>reconocimiento </a:t>
            </a:r>
            <a:r>
              <a:rPr lang="es-ES_tradnl" sz="2400" dirty="0" smtClean="0"/>
              <a:t>o aceptación mental de la realidad de la persona de Jesús de Nazaret</a:t>
            </a:r>
            <a:r>
              <a:rPr lang="es-ES_tradnl" sz="2400" dirty="0" smtClean="0"/>
              <a:t>.  Dicen: “Sólo creer”.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5"/>
            <a:ext cx="8496300" cy="4896543"/>
          </a:xfrm>
        </p:spPr>
        <p:txBody>
          <a:bodyPr/>
          <a:lstStyle/>
          <a:p>
            <a:r>
              <a:rPr lang="es-ES_tradnl" sz="2400" dirty="0" smtClean="0"/>
              <a:t>		Hay algo que </a:t>
            </a:r>
            <a:r>
              <a:rPr lang="es-ES_tradnl" sz="2400" u="sng" dirty="0" smtClean="0"/>
              <a:t>hacer</a:t>
            </a:r>
            <a:r>
              <a:rPr lang="es-ES_tradnl" sz="2400" dirty="0" smtClean="0"/>
              <a:t> para ser salvo según </a:t>
            </a:r>
            <a:r>
              <a:rPr lang="es-ES_tradnl" sz="2400" dirty="0" smtClean="0">
                <a:solidFill>
                  <a:srgbClr val="FFFF00"/>
                </a:solidFill>
              </a:rPr>
              <a:t>HECHOS</a:t>
            </a:r>
            <a:r>
              <a:rPr lang="es-ES_tradnl" sz="2400" dirty="0" smtClean="0"/>
              <a:t>, el libro de conversiones: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2:37, </a:t>
            </a:r>
            <a:r>
              <a:rPr lang="es-ES_tradnl" sz="2400" i="1" dirty="0" smtClean="0"/>
              <a:t>Al oír esto, se compungieron de corazón, y dijeron a Pedro y a los otros apóstoles: Varones hermanos, ¿qué </a:t>
            </a:r>
            <a:r>
              <a:rPr lang="es-ES_tradnl" sz="2400" i="1" u="sng" dirty="0" smtClean="0"/>
              <a:t>haremos</a:t>
            </a:r>
            <a:r>
              <a:rPr lang="es-ES_tradnl" sz="2400" i="1" dirty="0" smtClean="0"/>
              <a:t>? 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9:6</a:t>
            </a:r>
            <a:r>
              <a:rPr lang="es-ES_tradnl" sz="2400" dirty="0" smtClean="0">
                <a:solidFill>
                  <a:srgbClr val="FFFF00"/>
                </a:solidFill>
              </a:rPr>
              <a:t>, </a:t>
            </a:r>
            <a:r>
              <a:rPr lang="es-ES_tradnl" sz="2400" i="1" dirty="0" smtClean="0"/>
              <a:t>El, temblando y temeroso, dijo: Señor, ¿qué quieres que yo </a:t>
            </a:r>
            <a:r>
              <a:rPr lang="es-ES_tradnl" sz="2400" i="1" u="sng" dirty="0" smtClean="0"/>
              <a:t>haga</a:t>
            </a:r>
            <a:r>
              <a:rPr lang="es-ES_tradnl" sz="2400" i="1" dirty="0" smtClean="0"/>
              <a:t>? Y el Señor le dijo: Levántate y entra en la ciudad, y se te dirá lo que debes </a:t>
            </a:r>
            <a:r>
              <a:rPr lang="es-ES_tradnl" sz="2400" i="1" u="sng" dirty="0" smtClean="0"/>
              <a:t>hacer</a:t>
            </a:r>
            <a:r>
              <a:rPr lang="es-ES_tradnl" sz="2400" i="1" dirty="0" smtClean="0"/>
              <a:t>.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10:33,48</a:t>
            </a:r>
            <a:r>
              <a:rPr lang="es-ES_tradnl" sz="2400" dirty="0" smtClean="0">
                <a:solidFill>
                  <a:srgbClr val="FFFF00"/>
                </a:solidFill>
              </a:rPr>
              <a:t>, </a:t>
            </a:r>
            <a:r>
              <a:rPr lang="es-ES_tradnl" sz="2400" i="1" dirty="0" smtClean="0"/>
              <a:t>Así que luego envié por ti; y tú has hecho bien en venir. Ahora, pues, todos nosotros estamos aquí en la presencia de Dios, para oír todo lo que </a:t>
            </a:r>
            <a:r>
              <a:rPr lang="es-ES_tradnl" sz="2400" i="1" u="sng" dirty="0" smtClean="0"/>
              <a:t>Dios te ha mandado </a:t>
            </a:r>
            <a:r>
              <a:rPr lang="es-ES_tradnl" sz="2400" i="1" dirty="0" smtClean="0"/>
              <a:t>....  Y </a:t>
            </a:r>
            <a:r>
              <a:rPr lang="es-ES_tradnl" sz="2400" i="1" u="sng" dirty="0" smtClean="0"/>
              <a:t>mandó</a:t>
            </a:r>
            <a:r>
              <a:rPr lang="es-ES_tradnl" sz="2400" i="1" dirty="0" smtClean="0"/>
              <a:t> bautizarles en el nombre del Señor Jesús.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223863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16:30</a:t>
            </a:r>
            <a:r>
              <a:rPr lang="es-ES_tradnl" sz="2400" dirty="0" smtClean="0">
                <a:solidFill>
                  <a:srgbClr val="FFFF00"/>
                </a:solidFill>
              </a:rPr>
              <a:t>, </a:t>
            </a:r>
            <a:r>
              <a:rPr lang="es-ES_tradnl" sz="2400" i="1" dirty="0" smtClean="0"/>
              <a:t>y sacándolos, les dijo: Señores, ¿qué debo </a:t>
            </a:r>
            <a:r>
              <a:rPr lang="es-ES_tradnl" sz="2400" i="1" u="sng" dirty="0" smtClean="0"/>
              <a:t>hacer</a:t>
            </a:r>
            <a:r>
              <a:rPr lang="es-ES_tradnl" sz="2400" i="1" dirty="0" smtClean="0"/>
              <a:t> para ser </a:t>
            </a:r>
            <a:r>
              <a:rPr lang="es-ES_tradnl" sz="2400" i="1" dirty="0" smtClean="0"/>
              <a:t>salvo</a:t>
            </a:r>
            <a:r>
              <a:rPr lang="es-ES_tradnl" sz="2400" i="1" dirty="0" smtClean="0"/>
              <a:t>?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496300" cy="5328592"/>
          </a:xfrm>
        </p:spPr>
        <p:txBody>
          <a:bodyPr/>
          <a:lstStyle/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 22:10,16, </a:t>
            </a:r>
            <a:r>
              <a:rPr lang="es-ES_tradnl" sz="2400" i="1" dirty="0" smtClean="0"/>
              <a:t>Y dije: ¿Qué </a:t>
            </a:r>
            <a:r>
              <a:rPr lang="es-ES_tradnl" sz="2400" i="1" u="sng" dirty="0" smtClean="0"/>
              <a:t>haré</a:t>
            </a:r>
            <a:r>
              <a:rPr lang="es-ES_tradnl" sz="2400" i="1" dirty="0" smtClean="0"/>
              <a:t>, Señor? Y el Señor me dijo: Levántate, y ve a Damasco, y allí se te dirá todo lo que está ordenado que </a:t>
            </a:r>
            <a:r>
              <a:rPr lang="es-ES_tradnl" sz="2400" i="1" u="sng" dirty="0" smtClean="0"/>
              <a:t>hagas</a:t>
            </a:r>
            <a:r>
              <a:rPr lang="es-ES_tradnl" sz="2400" i="1" dirty="0" smtClean="0"/>
              <a:t>  ....  Ahora, pues, ¿por qué te detienes? Levántate y bautízate, y lava tus pecados, invocando su nombre.</a:t>
            </a:r>
            <a:r>
              <a:rPr lang="es-ES_tradnl" sz="2400" dirty="0" smtClean="0"/>
              <a:t> </a:t>
            </a:r>
            <a:endParaRPr lang="en-US" sz="2400" dirty="0" smtClean="0"/>
          </a:p>
          <a:p>
            <a:r>
              <a:rPr lang="es-ES_tradnl" sz="2400" dirty="0" smtClean="0"/>
              <a:t>		“Orar la oración del pecador”; ‘recibir a su Salvador personal, a Jesucristo”; “Sólo creer”;  estas expresiones </a:t>
            </a:r>
            <a:r>
              <a:rPr lang="es-ES_tradnl" sz="2400" i="1" dirty="0" smtClean="0"/>
              <a:t>no se encuentran </a:t>
            </a:r>
            <a:r>
              <a:rPr lang="es-ES_tradnl" sz="2400" dirty="0" smtClean="0"/>
              <a:t>en el N.T.</a:t>
            </a:r>
            <a:endParaRPr lang="en-US" sz="2400" dirty="0" smtClean="0"/>
          </a:p>
          <a:p>
            <a:r>
              <a:rPr lang="es-ES_tradnl" sz="2400" dirty="0" smtClean="0"/>
              <a:t>		Si es por la fe sola, ¿qué de la gracia de Dios, el arrepentimiento, la confesión con los labios</a:t>
            </a:r>
            <a:r>
              <a:rPr lang="es-ES_tradnl" sz="2400" dirty="0" smtClean="0"/>
              <a:t>? ¿No son necesarios? ¿Se salva la persona sin ellos?</a:t>
            </a:r>
          </a:p>
          <a:p>
            <a:r>
              <a:rPr lang="es-ES_tradnl" sz="2400" dirty="0" smtClean="0"/>
              <a:t>		¿Fueron salvos por la fe sola los descritos en </a:t>
            </a:r>
            <a:r>
              <a:rPr lang="es-ES_tradnl" sz="2400" dirty="0" smtClean="0">
                <a:solidFill>
                  <a:srgbClr val="FFFF00"/>
                </a:solidFill>
              </a:rPr>
              <a:t>Jn. 12:42,43</a:t>
            </a:r>
            <a:r>
              <a:rPr lang="es-ES_tradnl" sz="2400" dirty="0" smtClean="0"/>
              <a:t>? </a:t>
            </a:r>
            <a:r>
              <a:rPr lang="es-ES_tradnl" sz="2400" dirty="0" smtClean="0">
                <a:solidFill>
                  <a:srgbClr val="FFFF00"/>
                </a:solidFill>
              </a:rPr>
              <a:t> </a:t>
            </a:r>
            <a:r>
              <a:rPr lang="es-ES_tradnl" sz="2400" i="1" dirty="0" smtClean="0"/>
              <a:t>Con </a:t>
            </a:r>
            <a:r>
              <a:rPr lang="es-ES_tradnl" sz="2400" i="1" dirty="0" smtClean="0"/>
              <a:t>todo eso, aun de los gobernantes, </a:t>
            </a:r>
            <a:r>
              <a:rPr lang="es-ES_tradnl" sz="2400" i="1" dirty="0" smtClean="0"/>
              <a:t>mu-</a:t>
            </a:r>
            <a:r>
              <a:rPr lang="es-ES_tradnl" sz="2400" i="1" dirty="0" err="1" smtClean="0"/>
              <a:t>chos</a:t>
            </a:r>
            <a:r>
              <a:rPr lang="es-ES_tradnl" sz="2400" i="1" dirty="0" smtClean="0"/>
              <a:t> </a:t>
            </a:r>
            <a:r>
              <a:rPr lang="es-ES_tradnl" sz="2400" i="1" dirty="0" smtClean="0"/>
              <a:t>creyeron en él; pero a causa de los </a:t>
            </a:r>
            <a:r>
              <a:rPr lang="es-ES_tradnl" sz="2400" i="1" dirty="0" smtClean="0"/>
              <a:t>fariseos  .....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295871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no lo confesaban, para no ser expulsados de la sinagoga.</a:t>
            </a:r>
            <a:r>
              <a:rPr lang="es-ES_tradnl" sz="2400" dirty="0" smtClean="0"/>
              <a:t>  </a:t>
            </a:r>
            <a:r>
              <a:rPr lang="es-ES_tradnl" sz="2400" i="1" dirty="0" smtClean="0"/>
              <a:t>43  porque amaban más la gloria de los hombres que la gloria de Dios</a:t>
            </a:r>
            <a:r>
              <a:rPr lang="es-ES_tradnl" sz="2400" i="1" dirty="0" smtClean="0"/>
              <a:t>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7"/>
            <a:ext cx="8496300" cy="4895948"/>
          </a:xfrm>
        </p:spPr>
        <p:txBody>
          <a:bodyPr/>
          <a:lstStyle/>
          <a:p>
            <a:r>
              <a:rPr lang="es-ES_tradnl" sz="2400" dirty="0" smtClean="0"/>
              <a:t>		La Gran Comisión -- </a:t>
            </a:r>
            <a:endParaRPr lang="en-US" sz="2400" dirty="0" smtClean="0"/>
          </a:p>
          <a:p>
            <a:r>
              <a:rPr lang="es-ES_tradnl" sz="2400" dirty="0" smtClean="0"/>
              <a:t>			</a:t>
            </a:r>
            <a:r>
              <a:rPr lang="es-ES_tradnl" sz="2400" dirty="0" smtClean="0">
                <a:solidFill>
                  <a:srgbClr val="FFFF00"/>
                </a:solidFill>
              </a:rPr>
              <a:t>Mat. 28:18-20, </a:t>
            </a:r>
            <a:r>
              <a:rPr lang="es-ES_tradnl" sz="2400" i="1" dirty="0" smtClean="0"/>
              <a:t>Y Jesús se acercó y les habló diciendo: Toda potestad me es dada en el cielo y en la tierra.  19  Por tanto, id, y haced discípulos a todas las naciones</a:t>
            </a:r>
            <a:r>
              <a:rPr lang="es-ES_tradnl" sz="2400" i="1" dirty="0" smtClean="0"/>
              <a:t>, </a:t>
            </a:r>
            <a:r>
              <a:rPr lang="es-ES_tradnl" sz="2400" i="1" dirty="0" smtClean="0"/>
              <a:t>bautizándolos en el nombre del Padre, y del Hijo, y del Espíritu Santo; 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/>
              <a:t>20  </a:t>
            </a:r>
            <a:r>
              <a:rPr lang="es-ES_tradnl" sz="2400" i="1" dirty="0" smtClean="0"/>
              <a:t>enseñándoles que guarden todas las cosas que os he mandado; y he aquí yo estoy con vosotros todos los días, hasta el fin del mundo. Amén.</a:t>
            </a:r>
            <a:endParaRPr lang="en-US" sz="2400" dirty="0" smtClean="0"/>
          </a:p>
          <a:p>
            <a:r>
              <a:rPr lang="es-ES_tradnl" sz="2400" dirty="0" smtClean="0"/>
              <a:t>			</a:t>
            </a:r>
            <a:r>
              <a:rPr lang="es-ES_tradnl" sz="2400" dirty="0" smtClean="0">
                <a:solidFill>
                  <a:srgbClr val="FFFF00"/>
                </a:solidFill>
              </a:rPr>
              <a:t>Mar. 16:15,16, </a:t>
            </a:r>
            <a:r>
              <a:rPr lang="es-ES_tradnl" sz="2400" dirty="0" smtClean="0"/>
              <a:t>El sectario no se atreve a decir al pecador del mundo estas palabras de Cristo. No se atreven a decirle las palabras del apóstol Pedro</a:t>
            </a:r>
            <a:r>
              <a:rPr lang="es-ES_tradnl" sz="2400" dirty="0" smtClean="0">
                <a:solidFill>
                  <a:srgbClr val="FFFF00"/>
                </a:solidFill>
              </a:rPr>
              <a:t>, Hech. 2:38.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575791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PARA UN </a:t>
            </a:r>
            <a:r>
              <a:rPr lang="es-ES_tradnl" sz="2400" dirty="0" smtClean="0"/>
              <a:t>PROPÓSITO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689"/>
            <a:ext cx="8496300" cy="5688036"/>
          </a:xfrm>
        </p:spPr>
        <p:txBody>
          <a:bodyPr/>
          <a:lstStyle/>
          <a:p>
            <a:r>
              <a:rPr lang="es-ES_tradnl" sz="2400" dirty="0" smtClean="0"/>
              <a:t>		 </a:t>
            </a:r>
            <a:r>
              <a:rPr lang="es-ES_tradnl" sz="2400" dirty="0" smtClean="0">
                <a:solidFill>
                  <a:srgbClr val="FFFF00"/>
                </a:solidFill>
              </a:rPr>
              <a:t>Efes. 1:3-14, </a:t>
            </a:r>
            <a:r>
              <a:rPr lang="es-ES_tradnl" sz="2400" i="1" dirty="0" smtClean="0"/>
              <a:t>Bendito sea el Dios y Padre de nuestro Señor Jesucristo, que nos bendijo con toda bendición espiritual en los lugares celestiales en Cristo, 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4  </a:t>
            </a:r>
            <a:r>
              <a:rPr lang="es-ES_tradnl" sz="2400" i="1" dirty="0" smtClean="0"/>
              <a:t>según nos escogió en él antes de la fundación del mundo, </a:t>
            </a:r>
            <a:r>
              <a:rPr lang="es-ES_tradnl" sz="2400" i="1" u="sng" dirty="0" smtClean="0"/>
              <a:t>para que</a:t>
            </a:r>
            <a:r>
              <a:rPr lang="es-ES_tradnl" sz="2400" i="1" dirty="0" smtClean="0"/>
              <a:t> fuésemos santos y sin mancha delante de él,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5 </a:t>
            </a:r>
            <a:r>
              <a:rPr lang="es-ES_tradnl" sz="2400" i="1" dirty="0" smtClean="0"/>
              <a:t> en amor habiéndonos predestinado </a:t>
            </a:r>
            <a:r>
              <a:rPr lang="es-ES_tradnl" sz="2400" i="1" u="sng" dirty="0" smtClean="0"/>
              <a:t>para ser </a:t>
            </a:r>
            <a:r>
              <a:rPr lang="es-ES_tradnl" sz="2400" i="1" dirty="0" smtClean="0"/>
              <a:t>adoptados hijos suyos por medio de Jesucristo, según el puro afecto de su voluntad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6 </a:t>
            </a:r>
            <a:r>
              <a:rPr lang="es-ES_tradnl" sz="2400" i="1" dirty="0" smtClean="0"/>
              <a:t> </a:t>
            </a:r>
            <a:r>
              <a:rPr lang="es-ES_tradnl" sz="2400" i="1" u="sng" dirty="0" smtClean="0"/>
              <a:t>para </a:t>
            </a:r>
            <a:r>
              <a:rPr lang="es-ES_tradnl" sz="2400" i="1" dirty="0" smtClean="0"/>
              <a:t>alabanza de la gloria de su gracia, con la cual nos hizo </a:t>
            </a:r>
            <a:r>
              <a:rPr lang="es-ES_tradnl" sz="2400" i="1" dirty="0" err="1" smtClean="0"/>
              <a:t>aceptos</a:t>
            </a:r>
            <a:r>
              <a:rPr lang="es-ES_tradnl" sz="2400" i="1" dirty="0" smtClean="0"/>
              <a:t> en el Amado,</a:t>
            </a:r>
            <a:endParaRPr lang="en-US" sz="2400" dirty="0" smtClean="0"/>
          </a:p>
          <a:p>
            <a:r>
              <a:rPr lang="es-ES_tradnl" sz="2400" i="1" dirty="0" smtClean="0"/>
              <a:t>	</a:t>
            </a:r>
            <a:r>
              <a:rPr lang="es-ES_tradnl" sz="2400" i="1" dirty="0" smtClean="0">
                <a:solidFill>
                  <a:srgbClr val="FFFF00"/>
                </a:solidFill>
              </a:rPr>
              <a:t>	7  </a:t>
            </a:r>
            <a:r>
              <a:rPr lang="es-ES_tradnl" sz="2400" i="1" dirty="0" smtClean="0"/>
              <a:t>en quien tenemos redención por su sangre, el perdón de pecados según las riquezas de su gracia,</a:t>
            </a:r>
            <a:endParaRPr lang="en-US" sz="2400" dirty="0" smtClean="0"/>
          </a:p>
          <a:p>
            <a:r>
              <a:rPr lang="es-ES_tradnl" sz="2400" i="1" dirty="0" smtClean="0"/>
              <a:t>	</a:t>
            </a:r>
            <a:r>
              <a:rPr lang="es-ES_tradnl" sz="2400" i="1" dirty="0" smtClean="0">
                <a:solidFill>
                  <a:srgbClr val="FFFF00"/>
                </a:solidFill>
              </a:rPr>
              <a:t>	8  </a:t>
            </a:r>
            <a:r>
              <a:rPr lang="es-ES_tradnl" sz="2400" i="1" dirty="0" smtClean="0"/>
              <a:t>que hizo sobreabundar para con nosotros en toda sabiduría e inteligencia,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583903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9</a:t>
            </a:r>
            <a:r>
              <a:rPr lang="es-ES_tradnl" sz="2400" i="1" dirty="0" smtClean="0"/>
              <a:t>  dándonos a conocer el misterio de su voluntad, según su </a:t>
            </a:r>
            <a:r>
              <a:rPr lang="es-ES_tradnl" sz="2400" i="1" dirty="0" smtClean="0"/>
              <a:t>beneplácito, el cual se había propuesto en sí mismo,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96300" cy="4967956"/>
          </a:xfrm>
        </p:spPr>
        <p:txBody>
          <a:bodyPr/>
          <a:lstStyle/>
          <a:p>
            <a:r>
              <a:rPr lang="es-ES_tradnl" sz="2400" i="1" dirty="0" smtClean="0"/>
              <a:t>	</a:t>
            </a:r>
            <a:r>
              <a:rPr lang="es-ES_tradnl" sz="2400" i="1" dirty="0" smtClean="0">
                <a:solidFill>
                  <a:srgbClr val="FFFF00"/>
                </a:solidFill>
              </a:rPr>
              <a:t>	10  </a:t>
            </a:r>
            <a:r>
              <a:rPr lang="es-ES_tradnl" sz="2400" i="1" dirty="0" smtClean="0"/>
              <a:t>de reunir todas las cosas en Cristo, en la dispensación del cumplimiento de los tiempos, así las que están en los cielos, como las que están en la tierra.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11</a:t>
            </a:r>
            <a:r>
              <a:rPr lang="es-ES_tradnl" sz="2400" i="1" dirty="0" smtClean="0"/>
              <a:t>  En él asimismo tuvimos herencia, habiendo sido predestinados conforme al propósito del que hace todas las cosas según el designio de su voluntad,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12 </a:t>
            </a:r>
            <a:r>
              <a:rPr lang="es-ES_tradnl" sz="2400" i="1" dirty="0" smtClean="0"/>
              <a:t> </a:t>
            </a:r>
            <a:r>
              <a:rPr lang="es-ES_tradnl" sz="2400" i="1" u="sng" dirty="0" smtClean="0"/>
              <a:t>a fin de que</a:t>
            </a:r>
            <a:r>
              <a:rPr lang="es-ES_tradnl" sz="2400" i="1" dirty="0" smtClean="0"/>
              <a:t> seamos para alabanza de su gloria, nosotros los que primeramente esperábamos en Cristo,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13</a:t>
            </a:r>
            <a:r>
              <a:rPr lang="es-ES_tradnl" sz="2400" i="1" dirty="0" smtClean="0"/>
              <a:t>  En él también vosotros, habiendo oído la palabra de verdad, el evangelio de vuestra salvación, y habiendo creído en él, fuisteis sellados con el Espíritu Santo de la promesa</a:t>
            </a:r>
            <a:r>
              <a:rPr lang="es-ES_tradnl" sz="2400" i="1" dirty="0" smtClean="0"/>
              <a:t>,</a:t>
            </a:r>
          </a:p>
          <a:p>
            <a:r>
              <a:rPr lang="es-ES_tradnl" sz="2400" i="1" dirty="0" smtClean="0"/>
              <a:t>		</a:t>
            </a:r>
            <a:r>
              <a:rPr lang="es-ES_tradnl" sz="2400" i="1" dirty="0" smtClean="0">
                <a:solidFill>
                  <a:srgbClr val="FFFF00"/>
                </a:solidFill>
              </a:rPr>
              <a:t>14 </a:t>
            </a:r>
            <a:r>
              <a:rPr lang="es-ES_tradnl" sz="2400" i="1" dirty="0" smtClean="0"/>
              <a:t> que es las arras de nuestra herencia hasta la </a:t>
            </a:r>
            <a:r>
              <a:rPr lang="es-ES_tradnl" sz="2400" i="1" dirty="0" smtClean="0"/>
              <a:t>...... </a:t>
            </a:r>
            <a:endParaRPr lang="en-US" sz="2400" dirty="0" smtClean="0"/>
          </a:p>
          <a:p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151855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redención de la posesión adquirida, </a:t>
            </a:r>
            <a:r>
              <a:rPr lang="es-ES_tradnl" sz="2400" i="1" u="sng" dirty="0" smtClean="0"/>
              <a:t>para alabanza de su gloria.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753"/>
            <a:ext cx="8496300" cy="5111972"/>
          </a:xfrm>
        </p:spPr>
        <p:txBody>
          <a:bodyPr/>
          <a:lstStyle/>
          <a:p>
            <a:r>
              <a:rPr lang="es-ES_tradnl" sz="2400" dirty="0" smtClean="0"/>
              <a:t>POR LA GRACIA DE DIOS</a:t>
            </a:r>
            <a:endParaRPr lang="en-US" sz="2400" dirty="0" smtClean="0"/>
          </a:p>
          <a:p>
            <a:r>
              <a:rPr lang="es-ES_tradnl" sz="2400" dirty="0" smtClean="0"/>
              <a:t>		La base de la salvación eterna.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Efes. 2:8,9, </a:t>
            </a:r>
            <a:r>
              <a:rPr lang="es-ES_tradnl" sz="2400" i="1" dirty="0" smtClean="0"/>
              <a:t>Porque por gracia sois salvos por medio de la fe; y esto no de vosotros, pues es don de Dios;</a:t>
            </a:r>
            <a:endParaRPr lang="en-US" sz="2400" dirty="0" smtClean="0"/>
          </a:p>
          <a:p>
            <a:r>
              <a:rPr lang="es-ES_tradnl" sz="2400" i="1" dirty="0" smtClean="0"/>
              <a:t>		</a:t>
            </a:r>
            <a:r>
              <a:rPr lang="es-ES_tradnl" sz="2400" i="1" dirty="0" smtClean="0"/>
              <a:t>	9  </a:t>
            </a:r>
            <a:r>
              <a:rPr lang="es-ES_tradnl" sz="2400" i="1" dirty="0" smtClean="0"/>
              <a:t>no por obras, para que nadie se gloríe.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Tito 2:11,12, </a:t>
            </a:r>
            <a:r>
              <a:rPr lang="es-ES_tradnl" sz="2400" i="1" dirty="0" smtClean="0"/>
              <a:t>Porque la gracia de Dios se ha </a:t>
            </a:r>
            <a:r>
              <a:rPr lang="es-ES_tradnl" sz="2400" i="1" dirty="0" err="1" smtClean="0"/>
              <a:t>manifes-tado</a:t>
            </a:r>
            <a:r>
              <a:rPr lang="es-ES_tradnl" sz="2400" i="1" dirty="0" smtClean="0"/>
              <a:t> </a:t>
            </a:r>
            <a:r>
              <a:rPr lang="es-ES_tradnl" sz="2400" i="1" dirty="0" smtClean="0"/>
              <a:t>para salvación a todos los hombres,   12  </a:t>
            </a:r>
            <a:r>
              <a:rPr lang="es-ES_tradnl" sz="2400" i="1" dirty="0" err="1" smtClean="0"/>
              <a:t>enseñán-donos</a:t>
            </a:r>
            <a:r>
              <a:rPr lang="es-ES_tradnl" sz="2400" i="1" dirty="0" smtClean="0"/>
              <a:t> </a:t>
            </a:r>
            <a:r>
              <a:rPr lang="es-ES_tradnl" sz="2400" i="1" dirty="0" smtClean="0"/>
              <a:t>que, renunciando a la impiedad y a los deseos mundanos, vivamos en este siglo sobria, justa y </a:t>
            </a:r>
            <a:r>
              <a:rPr lang="es-ES_tradnl" sz="2400" i="1" dirty="0" smtClean="0"/>
              <a:t>piado-</a:t>
            </a:r>
            <a:r>
              <a:rPr lang="es-ES_tradnl" sz="2400" i="1" dirty="0" err="1" smtClean="0"/>
              <a:t>samente</a:t>
            </a:r>
            <a:r>
              <a:rPr lang="es-ES_tradnl" sz="2400" i="1" dirty="0" smtClean="0"/>
              <a:t>.</a:t>
            </a:r>
          </a:p>
          <a:p>
            <a:r>
              <a:rPr lang="es-ES_tradnl" sz="2400" i="1" dirty="0" smtClean="0"/>
              <a:t>	</a:t>
            </a:r>
            <a:r>
              <a:rPr lang="es-ES_tradnl" sz="2400" i="1" dirty="0" smtClean="0"/>
              <a:t>	</a:t>
            </a:r>
            <a:r>
              <a:rPr lang="es-ES_tradnl" sz="2400" dirty="0" smtClean="0"/>
              <a:t> </a:t>
            </a:r>
            <a:r>
              <a:rPr lang="es-ES_tradnl" sz="2400" dirty="0" smtClean="0">
                <a:solidFill>
                  <a:srgbClr val="FFFF00"/>
                </a:solidFill>
              </a:rPr>
              <a:t>Tito 3:4,5, </a:t>
            </a:r>
            <a:r>
              <a:rPr lang="es-ES_tradnl" sz="2400" i="1" dirty="0" smtClean="0"/>
              <a:t>Pero cuando se manifestó la bondad de Dios nuestro Salvador, y su amor para con los hombres,  5  nos salvó, no por obras de justicia que nosotros </a:t>
            </a:r>
            <a:r>
              <a:rPr lang="es-ES_tradnl" sz="2400" i="1" dirty="0" err="1" smtClean="0"/>
              <a:t>hu-biéramos</a:t>
            </a:r>
            <a:r>
              <a:rPr lang="es-ES_tradnl" sz="2400" i="1" dirty="0" smtClean="0"/>
              <a:t> </a:t>
            </a:r>
            <a:r>
              <a:rPr lang="es-ES_tradnl" sz="2400" i="1" dirty="0" smtClean="0"/>
              <a:t>hecho, sino por su misericordia, </a:t>
            </a:r>
            <a:r>
              <a:rPr lang="es-ES_tradnl" sz="2400" i="1" dirty="0" smtClean="0"/>
              <a:t>.....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367879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por el lavamiento de la regeneración y por la renovación en el Espíritu </a:t>
            </a:r>
            <a:r>
              <a:rPr lang="es-ES_tradnl" sz="2400" i="1" dirty="0" smtClean="0"/>
              <a:t>Santo.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7"/>
            <a:ext cx="8496300" cy="5255988"/>
          </a:xfrm>
        </p:spPr>
        <p:txBody>
          <a:bodyPr/>
          <a:lstStyle/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Jn. 3:16, </a:t>
            </a:r>
            <a:r>
              <a:rPr lang="es-ES_tradnl" sz="2400" i="1" dirty="0" smtClean="0"/>
              <a:t>Porque de tal manera amó Dios al mundo, que ha dado a su Hijo unigénito, para que todo aquel que en él cree, no se pierda, mas tenga vida eterna.</a:t>
            </a:r>
            <a:endParaRPr lang="en-US" sz="2400" dirty="0" smtClean="0"/>
          </a:p>
          <a:p>
            <a:r>
              <a:rPr lang="es-ES_tradnl" sz="2400" dirty="0" smtClean="0"/>
              <a:t>		¡Qué grandioso es el evangelio de Cristo Jesús!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Efes. 3:8-13</a:t>
            </a:r>
            <a:r>
              <a:rPr lang="es-ES_tradnl" sz="2400" dirty="0" smtClean="0"/>
              <a:t>, </a:t>
            </a:r>
            <a:r>
              <a:rPr lang="es-ES_tradnl" sz="2400" i="1" dirty="0" smtClean="0"/>
              <a:t>A mí, que soy menos que el más pequeño de todos los santos, me fue dada esta gracia de anunciar entre los gentiles el evangelio de las inescrutables riquezas de Cristo,</a:t>
            </a:r>
            <a:endParaRPr lang="en-US" sz="2400" dirty="0" smtClean="0"/>
          </a:p>
          <a:p>
            <a:r>
              <a:rPr lang="es-ES_tradnl" sz="2400" i="1" dirty="0" smtClean="0"/>
              <a:t>		9  y de aclarar a todos cuál sea la dispensación del misterio escondido desde los siglos en Dios, que creó todas las cosas;</a:t>
            </a:r>
            <a:endParaRPr lang="en-US" sz="2400" dirty="0" smtClean="0"/>
          </a:p>
          <a:p>
            <a:r>
              <a:rPr lang="es-ES_tradnl" sz="2400" i="1" dirty="0" smtClean="0"/>
              <a:t>		10  para que la multiforme sabiduría de Dios sea ahora dada a conocer por medio de la iglesia a los principados y potestades en los lugares celestiales,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96300" cy="1556791"/>
          </a:xfrm>
        </p:spPr>
        <p:txBody>
          <a:bodyPr/>
          <a:lstStyle/>
          <a:p>
            <a:pPr algn="ctr" eaLnBrk="1" hangingPunct="1"/>
            <a:r>
              <a:rPr lang="es-ES_tradnl" dirty="0" smtClean="0">
                <a:solidFill>
                  <a:srgbClr val="FFFF00"/>
                </a:solidFill>
              </a:rPr>
              <a:t>LA CONVERSIÓN DE PABLO</a:t>
            </a:r>
            <a:br>
              <a:rPr lang="es-ES_tradnl" dirty="0" smtClean="0">
                <a:solidFill>
                  <a:srgbClr val="FFFF00"/>
                </a:solidFill>
              </a:rPr>
            </a:br>
            <a:r>
              <a:rPr lang="es-ES_tradnl" sz="2400" dirty="0" smtClean="0"/>
              <a:t> El ejemplo por excelencia</a:t>
            </a:r>
            <a:endParaRPr lang="es-ES_tradnl" sz="2400" dirty="0" smtClean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0769"/>
            <a:ext cx="8569325" cy="4896544"/>
          </a:xfrm>
        </p:spPr>
        <p:txBody>
          <a:bodyPr/>
          <a:lstStyle/>
          <a:p>
            <a:r>
              <a:rPr lang="es-ES_tradnl" sz="2400" dirty="0" smtClean="0"/>
              <a:t>	</a:t>
            </a:r>
            <a:r>
              <a:rPr lang="es-ES_tradnl" sz="2400" dirty="0" smtClean="0">
                <a:solidFill>
                  <a:srgbClr val="FFFF00"/>
                </a:solidFill>
              </a:rPr>
              <a:t>Hech. 26:29, </a:t>
            </a:r>
            <a:r>
              <a:rPr lang="es-ES_tradnl" sz="2400" i="1" dirty="0" smtClean="0"/>
              <a:t>Y Pablo dijo</a:t>
            </a:r>
            <a:r>
              <a:rPr lang="es-ES_tradnl" sz="2400" dirty="0" smtClean="0"/>
              <a:t>: </a:t>
            </a:r>
            <a:r>
              <a:rPr lang="es-ES_tradnl" sz="2400" i="1" dirty="0" smtClean="0"/>
              <a:t>Quisiera Dios que por poco o por mucho, no solamente tú, sino también todos los que hoy me oyen, fueseis hechos tales cual yo soy, excepto estas cadenas.</a:t>
            </a:r>
            <a:endParaRPr lang="en-US" sz="2400" dirty="0" smtClean="0"/>
          </a:p>
          <a:p>
            <a:r>
              <a:rPr lang="es-ES_tradnl" sz="2400" dirty="0" smtClean="0">
                <a:solidFill>
                  <a:srgbClr val="FFFF00"/>
                </a:solidFill>
              </a:rPr>
              <a:t>	1 Tim. 1:16, </a:t>
            </a:r>
            <a:r>
              <a:rPr lang="es-ES_tradnl" sz="2400" i="1" dirty="0" smtClean="0"/>
              <a:t>Pero por esto fui recibido a misericordia, para que Jesucristo mostrase en mí el primero toda su clemencia, para ejemplo de los que habrían de creer en él para vida eterna.</a:t>
            </a:r>
            <a:endParaRPr lang="en-US" sz="2400" dirty="0" smtClean="0"/>
          </a:p>
          <a:p>
            <a:r>
              <a:rPr lang="es-ES_tradnl" sz="2400" dirty="0" smtClean="0"/>
              <a:t>	Saulo de Tardo, el apóstol Pablo, es el ejemplo para usted, para mí, para todos de lo que es ser convertido por el evangelio a Cristo. Si no hemos sido convertidos en cristianos como él lo hizo, ¡no estamos preparados para morir! ¡No somos cristianos!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_tradnl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223863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		11  conforme al propósito eterno que hizo en Cristo Jesús nuestro Señor</a:t>
            </a:r>
            <a:r>
              <a:rPr lang="es-ES_tradnl" sz="2400" i="1" dirty="0" smtClean="0"/>
              <a:t>,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496300" cy="4608511"/>
          </a:xfrm>
        </p:spPr>
        <p:txBody>
          <a:bodyPr/>
          <a:lstStyle/>
          <a:p>
            <a:r>
              <a:rPr lang="es-ES_tradnl" sz="2400" i="1" dirty="0" smtClean="0"/>
              <a:t>		12  en quien tenemos seguridad y acceso con confianza por medio de la fe en él;</a:t>
            </a:r>
            <a:endParaRPr lang="en-US" sz="2400" dirty="0" smtClean="0"/>
          </a:p>
          <a:p>
            <a:r>
              <a:rPr lang="es-ES_tradnl" sz="2400" i="1" dirty="0" smtClean="0"/>
              <a:t>		13  por lo cual pido que no desmayéis a causa de mis tribulaciones por vosotros, las cuales son vuestra gloria. 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spcBef>
                <a:spcPts val="1200"/>
              </a:spcBef>
              <a:defRPr/>
            </a:pPr>
            <a:r>
              <a:rPr lang="es-ES" sz="2400" i="1" smtClean="0"/>
              <a:t>AMIGO</a:t>
            </a:r>
            <a:r>
              <a:rPr lang="es-ES" sz="2400" i="1" dirty="0" smtClean="0"/>
              <a:t>:  ¿HA SIDO  CONVERTIDO  USTED  COMO LO FUE SAULO DE  TARSO, EL GRAN APÓSTOL PABLO?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defRPr/>
            </a:pPr>
            <a:r>
              <a:rPr lang="es-ES" sz="2400" i="1" dirty="0" smtClean="0"/>
              <a:t>	</a:t>
            </a:r>
            <a:r>
              <a:rPr lang="en-US" sz="2400" i="1" dirty="0" smtClean="0"/>
              <a:t>La </a:t>
            </a:r>
            <a:r>
              <a:rPr lang="en-US" sz="2400" i="1" dirty="0" err="1" smtClean="0"/>
              <a:t>respuesta</a:t>
            </a:r>
            <a:r>
              <a:rPr lang="en-US" sz="2400" i="1" dirty="0" smtClean="0"/>
              <a:t> de “</a:t>
            </a:r>
            <a:r>
              <a:rPr lang="en-US" sz="2400" i="1" dirty="0" err="1" smtClean="0"/>
              <a:t>sí</a:t>
            </a:r>
            <a:r>
              <a:rPr lang="en-US" sz="2400" i="1" dirty="0" smtClean="0"/>
              <a:t>”  </a:t>
            </a:r>
            <a:r>
              <a:rPr lang="en-US" sz="2400" i="1" dirty="0" err="1" smtClean="0"/>
              <a:t>indica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usted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esperanza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vida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eterna</a:t>
            </a:r>
            <a:r>
              <a:rPr lang="en-US" sz="2400" i="1" dirty="0" smtClean="0"/>
              <a:t> en el </a:t>
            </a:r>
            <a:r>
              <a:rPr lang="en-US" sz="2400" i="1" dirty="0" err="1" smtClean="0"/>
              <a:t>cielo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condicionada</a:t>
            </a:r>
            <a:r>
              <a:rPr lang="en-US" sz="2400" i="1" dirty="0" smtClean="0"/>
              <a:t> en </a:t>
            </a:r>
            <a:r>
              <a:rPr lang="en-US" sz="2400" i="1" dirty="0" err="1" smtClean="0"/>
              <a:t>su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fidelidad</a:t>
            </a:r>
            <a:r>
              <a:rPr lang="en-US" sz="2400" i="1" dirty="0" smtClean="0"/>
              <a:t>).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en-US" sz="2400" i="1" dirty="0" smtClean="0"/>
              <a:t>	</a:t>
            </a:r>
            <a:r>
              <a:rPr lang="en-US" sz="2400" i="1" dirty="0" smtClean="0"/>
              <a:t>La </a:t>
            </a:r>
            <a:r>
              <a:rPr lang="en-US" sz="2400" i="1" dirty="0" err="1" smtClean="0"/>
              <a:t>respuesta</a:t>
            </a:r>
            <a:r>
              <a:rPr lang="en-US" sz="2400" i="1" dirty="0" smtClean="0"/>
              <a:t> de “no” </a:t>
            </a:r>
            <a:r>
              <a:rPr lang="en-US" sz="2400" i="1" dirty="0" err="1" smtClean="0"/>
              <a:t>indica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usted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sentencia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muerte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eterna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sobre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cabeza</a:t>
            </a:r>
            <a:r>
              <a:rPr lang="en-US" sz="2400" i="1" dirty="0" smtClean="0"/>
              <a:t>.</a:t>
            </a:r>
            <a:endParaRPr lang="es-E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96300" cy="549275"/>
          </a:xfrm>
        </p:spPr>
        <p:txBody>
          <a:bodyPr/>
          <a:lstStyle/>
          <a:p>
            <a:pPr eaLnBrk="1" hangingPunct="1"/>
            <a:endParaRPr lang="es-ES_tradnl" sz="2400" dirty="0" smtClean="0"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96300" cy="6119813"/>
          </a:xfrm>
        </p:spPr>
        <p:txBody>
          <a:bodyPr/>
          <a:lstStyle/>
          <a:p>
            <a:pPr eaLnBrk="1" hangingPunct="1">
              <a:tabLst>
                <a:tab pos="171450" algn="l"/>
                <a:tab pos="361950" algn="l"/>
                <a:tab pos="631825" algn="l"/>
              </a:tabLst>
            </a:pPr>
            <a:endParaRPr lang="es-ES_tradnl" sz="2400" dirty="0" smtClean="0"/>
          </a:p>
        </p:txBody>
      </p:sp>
      <p:sp>
        <p:nvSpPr>
          <p:cNvPr id="21508" name="Left Arrow 3"/>
          <p:cNvSpPr>
            <a:spLocks noChangeArrowheads="1"/>
          </p:cNvSpPr>
          <p:nvPr/>
        </p:nvSpPr>
        <p:spPr bwMode="auto">
          <a:xfrm>
            <a:off x="8675688" y="6381750"/>
            <a:ext cx="144462" cy="215900"/>
          </a:xfrm>
          <a:prstGeom prst="leftArrow">
            <a:avLst>
              <a:gd name="adj1" fmla="val 50000"/>
              <a:gd name="adj2" fmla="val 497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791815"/>
          </a:xfrm>
        </p:spPr>
        <p:txBody>
          <a:bodyPr/>
          <a:lstStyle/>
          <a:p>
            <a:pPr eaLnBrk="1" hangingPunct="1"/>
            <a:r>
              <a:rPr lang="es-ES_tradnl" sz="2400" dirty="0" smtClean="0">
                <a:solidFill>
                  <a:srgbClr val="FFFF00"/>
                </a:solidFill>
              </a:rPr>
              <a:t>I.  </a:t>
            </a:r>
            <a:r>
              <a:rPr lang="es-ES_tradnl" sz="2400" dirty="0" smtClean="0">
                <a:solidFill>
                  <a:srgbClr val="FFFF00"/>
                </a:solidFill>
              </a:rPr>
              <a:t>ANTES</a:t>
            </a:r>
            <a:endParaRPr lang="es-ES" sz="2400" dirty="0" smtClean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4705"/>
            <a:ext cx="8496300" cy="5544020"/>
          </a:xfrm>
        </p:spPr>
        <p:txBody>
          <a:bodyPr/>
          <a:lstStyle/>
          <a:p>
            <a:r>
              <a:rPr lang="es-ES_tradnl" sz="2400" dirty="0" smtClean="0"/>
              <a:t>MUY RELIGIOSO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Gál. 1:14, </a:t>
            </a:r>
            <a:r>
              <a:rPr lang="es-ES_tradnl" sz="2400" i="1" dirty="0" smtClean="0"/>
              <a:t>y en el judaísmo aventajaba a muchos de mis contemporáneos en mi nación, siendo mucho más celoso de las tradiciones de mis padres.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Fil. 3:4-11, </a:t>
            </a:r>
            <a:r>
              <a:rPr lang="es-ES_tradnl" sz="2400" i="1" dirty="0" smtClean="0"/>
              <a:t>Aunque yo tengo también de qué confiar en la carne. Si alguno piensa que tiene de qué confiar en la carne, yo más:  5  circuncidado al octavo día, del linaje de Israel, de la tribu de Benjamín, hebreo de hebreos; en cuanto a la ley, fariseo;</a:t>
            </a:r>
            <a:endParaRPr lang="en-US" sz="2400" dirty="0" smtClean="0"/>
          </a:p>
          <a:p>
            <a:r>
              <a:rPr lang="es-ES_tradnl" sz="2400" i="1" dirty="0" smtClean="0"/>
              <a:t>			6  en cuanto a celo, perseguidor de la iglesia; en cuanto a la justicia que es en la ley, irreprensible.    7  Pero cuantas cosas eran para mí ganancia, las he </a:t>
            </a:r>
            <a:r>
              <a:rPr lang="es-ES_tradnl" sz="2400" i="1" dirty="0" err="1" smtClean="0"/>
              <a:t>esti-mado</a:t>
            </a:r>
            <a:r>
              <a:rPr lang="es-ES_tradnl" sz="2400" i="1" dirty="0" smtClean="0"/>
              <a:t> como pérdida por amor de Cristo.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r>
              <a:rPr lang="es-ES_tradnl" sz="2400" i="1" dirty="0" smtClean="0"/>
              <a:t>			8  Y ciertamente, aun estimo todas las cosas como pérdida por la excelencia del conocimiento de ....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079847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Cristo Jesús, mi Señor, por amor del cual lo he perdido todo, y lo tengo por basura, para ganar a Cristo, </a:t>
            </a:r>
            <a:r>
              <a:rPr lang="en-US" sz="2400" dirty="0" smtClean="0"/>
              <a:t>….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5"/>
            <a:ext cx="8496300" cy="5328591"/>
          </a:xfrm>
        </p:spPr>
        <p:txBody>
          <a:bodyPr/>
          <a:lstStyle/>
          <a:p>
            <a:r>
              <a:rPr lang="es-ES_tradnl" sz="2400" i="1" dirty="0" smtClean="0"/>
              <a:t>			9  y ser hallado en él, no teniendo mi propia </a:t>
            </a:r>
            <a:r>
              <a:rPr lang="es-ES_tradnl" sz="2400" i="1" dirty="0" err="1" smtClean="0"/>
              <a:t>justi-cia</a:t>
            </a:r>
            <a:r>
              <a:rPr lang="es-ES_tradnl" sz="2400" i="1" dirty="0" smtClean="0"/>
              <a:t>, que es por la ley, sino la que es por la fe de Cristo, la justicia que es de Dios por la fe;</a:t>
            </a:r>
            <a:endParaRPr lang="en-US" sz="2400" dirty="0" smtClean="0"/>
          </a:p>
          <a:p>
            <a:r>
              <a:rPr lang="es-ES_tradnl" sz="2400" i="1" dirty="0" smtClean="0"/>
              <a:t>			10  a fin de conocerle, y el poder de su </a:t>
            </a:r>
            <a:r>
              <a:rPr lang="es-ES_tradnl" sz="2400" i="1" dirty="0" err="1" smtClean="0"/>
              <a:t>resurrec-ción</a:t>
            </a:r>
            <a:r>
              <a:rPr lang="es-ES_tradnl" sz="2400" i="1" dirty="0" smtClean="0"/>
              <a:t>, y la participación de sus padecimientos, llegando a ser semejante a él en su muerte, 11  si en alguna manera llegase a la resurrección de entre los muertos.</a:t>
            </a:r>
          </a:p>
          <a:p>
            <a:r>
              <a:rPr lang="es-ES_tradnl" sz="2400" i="1" dirty="0" smtClean="0"/>
              <a:t>	</a:t>
            </a:r>
            <a:r>
              <a:rPr lang="es-ES_tradnl" sz="2400" dirty="0" smtClean="0"/>
              <a:t>Muchos se equivocan, pensando que con tener alguna religión todo está bien con Dios, pero son de plantas que el Padre no ha plantado (</a:t>
            </a:r>
            <a:r>
              <a:rPr lang="es-ES_tradnl" sz="2400" dirty="0" smtClean="0">
                <a:solidFill>
                  <a:srgbClr val="FFFF00"/>
                </a:solidFill>
              </a:rPr>
              <a:t>Mat. 15:13</a:t>
            </a:r>
            <a:r>
              <a:rPr lang="es-ES_tradnl" sz="2400" dirty="0" smtClean="0"/>
              <a:t>) y adoran a Dios en vano (</a:t>
            </a:r>
            <a:r>
              <a:rPr lang="es-ES_tradnl" sz="2400" dirty="0" smtClean="0">
                <a:solidFill>
                  <a:srgbClr val="FFFF00"/>
                </a:solidFill>
              </a:rPr>
              <a:t>15:9</a:t>
            </a:r>
            <a:r>
              <a:rPr lang="es-ES_tradnl" sz="2400" dirty="0" smtClean="0"/>
              <a:t>).</a:t>
            </a:r>
          </a:p>
          <a:p>
            <a:r>
              <a:rPr lang="es-ES_tradnl" sz="2400" dirty="0" smtClean="0"/>
              <a:t>	Cristo no prometió edificar muchas iglesias, sino sola-mente una, la de él. ¿Es usted de esa iglesia, de la que Pablo en su conversión llegó a ser miembro</a:t>
            </a:r>
            <a:r>
              <a:rPr lang="es-ES_tradnl" sz="2400" dirty="0" smtClean="0"/>
              <a:t>? </a:t>
            </a:r>
            <a:r>
              <a:rPr lang="es-ES_tradnl" sz="2400" dirty="0" smtClean="0"/>
              <a:t>	</a:t>
            </a:r>
            <a:endParaRPr lang="en-US" sz="2400" dirty="0" smtClean="0"/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647799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PERSEGUIDOR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496300" cy="5688036"/>
          </a:xfrm>
        </p:spPr>
        <p:txBody>
          <a:bodyPr/>
          <a:lstStyle/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Hech. 9:1, </a:t>
            </a:r>
            <a:r>
              <a:rPr lang="es-ES_tradnl" sz="2400" i="1" dirty="0" smtClean="0"/>
              <a:t>Saulo, respirando aún amenazas y muerte contra los discípulos del Señor, vino al sumo </a:t>
            </a:r>
            <a:r>
              <a:rPr lang="es-ES_tradnl" sz="2400" i="1" dirty="0" smtClean="0"/>
              <a:t>sacerdote.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1 Tim. 1:13, </a:t>
            </a:r>
            <a:r>
              <a:rPr lang="es-ES_tradnl" sz="2400" i="1" dirty="0" smtClean="0"/>
              <a:t>habiendo yo sido antes blasfemo, perseguidor e injuriador; mas fui recibido a misericordia porque lo hice por ignorancia, en incredulidad.</a:t>
            </a:r>
          </a:p>
          <a:p>
            <a:r>
              <a:rPr lang="es-ES_tradnl" sz="2400" dirty="0" smtClean="0"/>
              <a:t>BUENA CONCIENCIA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Hech. 23:1, </a:t>
            </a:r>
            <a:r>
              <a:rPr lang="es-ES_tradnl" sz="2400" i="1" dirty="0" smtClean="0"/>
              <a:t>Entonces Pablo, mirando fijamente al concilio, dijo: Varones hermanos, yo con toda buena conciencia he vivido delante de Dios hasta el día de hoy.</a:t>
            </a:r>
            <a:endParaRPr lang="en-US" sz="2400" dirty="0" smtClean="0"/>
          </a:p>
          <a:p>
            <a:r>
              <a:rPr lang="es-ES_tradnl" sz="2400" dirty="0" smtClean="0"/>
              <a:t>CREÍA SU DEBER HACER MUCHAS COSAS CONTRA JESUCRISTO</a:t>
            </a:r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Hech. 26:9,10, </a:t>
            </a:r>
            <a:r>
              <a:rPr lang="es-ES_tradnl" sz="2400" i="1" dirty="0" smtClean="0"/>
              <a:t>Yo ciertamente había creído mi deber hacer muchas cosas contra el nombre de Jesús de Nazaret;  10  lo cual también hice en Jerusalén. Yo en-cerré en cárceles a muchos de los santos, .....</a:t>
            </a:r>
            <a:endParaRPr lang="en-US" sz="2400" dirty="0" smtClean="0"/>
          </a:p>
          <a:p>
            <a:endParaRPr lang="es-ES_tradnl" sz="2400" i="1" dirty="0" smtClean="0"/>
          </a:p>
          <a:p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007839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habiendo recibido poderes de los principales </a:t>
            </a:r>
            <a:r>
              <a:rPr lang="es-ES_tradnl" sz="2400" i="1" dirty="0" err="1" smtClean="0"/>
              <a:t>sacerdo-tes</a:t>
            </a:r>
            <a:r>
              <a:rPr lang="es-ES_tradnl" sz="2400" i="1" dirty="0" smtClean="0"/>
              <a:t>; y cuando los mataron, yo di mi voto</a:t>
            </a:r>
            <a:r>
              <a:rPr lang="es-ES_tradnl" sz="2400" dirty="0" smtClean="0"/>
              <a:t>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7"/>
            <a:ext cx="8496300" cy="5040559"/>
          </a:xfrm>
        </p:spPr>
        <p:txBody>
          <a:bodyPr/>
          <a:lstStyle/>
          <a:p>
            <a:r>
              <a:rPr lang="es-ES_tradnl" sz="2400" dirty="0" smtClean="0"/>
              <a:t>PECADOR</a:t>
            </a:r>
            <a:endParaRPr lang="en-US" sz="2400" dirty="0" smtClean="0"/>
          </a:p>
          <a:p>
            <a:r>
              <a:rPr lang="es-ES_tradnl" sz="2400" dirty="0" smtClean="0"/>
              <a:t>		 </a:t>
            </a:r>
            <a:r>
              <a:rPr lang="es-ES_tradnl" sz="2400" dirty="0" smtClean="0">
                <a:solidFill>
                  <a:srgbClr val="FFFF00"/>
                </a:solidFill>
              </a:rPr>
              <a:t>1 Tim. 1:15, </a:t>
            </a:r>
            <a:r>
              <a:rPr lang="es-ES_tradnl" sz="2400" i="1" dirty="0" smtClean="0"/>
              <a:t>Cristo Jesús vino al mundo para salvar a los pecadores, de los cuales yo soy el primero. 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s-ES_tradnl" sz="2400" dirty="0" smtClean="0">
                <a:solidFill>
                  <a:srgbClr val="FFFF00"/>
                </a:solidFill>
              </a:rPr>
              <a:t>II. SU </a:t>
            </a:r>
            <a:r>
              <a:rPr lang="es-ES_tradnl" sz="2400" dirty="0" err="1" smtClean="0">
                <a:solidFill>
                  <a:srgbClr val="FFFF00"/>
                </a:solidFill>
              </a:rPr>
              <a:t>CONVERSION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s-ES_tradnl" sz="2400" dirty="0" smtClean="0"/>
              <a:t>CREYÓ</a:t>
            </a:r>
            <a:endParaRPr lang="en-US" sz="2400" dirty="0" smtClean="0"/>
          </a:p>
          <a:p>
            <a:r>
              <a:rPr lang="es-ES_tradnl" sz="2400" dirty="0" smtClean="0"/>
              <a:t>		 </a:t>
            </a:r>
            <a:r>
              <a:rPr lang="es-ES_tradnl" sz="2400" dirty="0" smtClean="0">
                <a:solidFill>
                  <a:srgbClr val="FFFF00"/>
                </a:solidFill>
              </a:rPr>
              <a:t>Hechos 22:10, </a:t>
            </a:r>
            <a:r>
              <a:rPr lang="es-ES_tradnl" sz="2400" i="1" dirty="0" smtClean="0"/>
              <a:t>Y dije: ¿Qué haré, Señor? Y el Señor me dijo: Levántate, y ve a Damasco, y allí se te dirá todo lo que está ordenado que hagas.</a:t>
            </a:r>
          </a:p>
          <a:p>
            <a:r>
              <a:rPr lang="es-ES_tradnl" sz="2400" dirty="0" smtClean="0"/>
              <a:t>		Su obediencia al mandato del Señor prueba que creyó.</a:t>
            </a:r>
            <a:endParaRPr lang="en-US" sz="2400" dirty="0" smtClean="0"/>
          </a:p>
          <a:p>
            <a:r>
              <a:rPr lang="es-ES_tradnl" sz="2400" dirty="0" smtClean="0"/>
              <a:t>SE ARREPINTIÓ</a:t>
            </a:r>
          </a:p>
          <a:p>
            <a:r>
              <a:rPr lang="es-ES_tradnl" sz="2400" dirty="0" smtClean="0"/>
              <a:t>		 </a:t>
            </a:r>
            <a:r>
              <a:rPr lang="es-ES_tradnl" sz="2400" dirty="0" smtClean="0">
                <a:solidFill>
                  <a:srgbClr val="FFFF00"/>
                </a:solidFill>
              </a:rPr>
              <a:t>Hech. 9:9-11, </a:t>
            </a:r>
            <a:r>
              <a:rPr lang="es-ES_tradnl" sz="2400" i="1" dirty="0" smtClean="0"/>
              <a:t>donde estuvo tres días sin ver, y no comió ni bebió.  10  Había entonces en Damasco un discípulo llamado Ananías, a quien el Señor dijo en  ..... </a:t>
            </a:r>
            <a:endParaRPr lang="en-US" sz="2400" dirty="0" smtClean="0"/>
          </a:p>
          <a:p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935831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en visión: Ananías. Y él respondió: Heme aquí, Señor.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713"/>
            <a:ext cx="8496300" cy="5328591"/>
          </a:xfrm>
        </p:spPr>
        <p:txBody>
          <a:bodyPr/>
          <a:lstStyle/>
          <a:p>
            <a:r>
              <a:rPr lang="es-ES_tradnl" sz="2400" i="1" dirty="0" smtClean="0"/>
              <a:t>11  Y el Señor le dijo: Levántate, y ve a la calle que se llama Derecha, y busca en casa de Judas a uno llamado Saulo, de Tarso; porque he aquí, él ora.</a:t>
            </a:r>
            <a:endParaRPr lang="en-US" sz="2400" dirty="0" smtClean="0"/>
          </a:p>
          <a:p>
            <a:r>
              <a:rPr lang="es-ES_tradnl" sz="2400" dirty="0" smtClean="0"/>
              <a:t>		 </a:t>
            </a:r>
            <a:r>
              <a:rPr lang="es-ES_tradnl" sz="2400" dirty="0" smtClean="0">
                <a:solidFill>
                  <a:srgbClr val="FFFF00"/>
                </a:solidFill>
              </a:rPr>
              <a:t>Mat. 21:28-30</a:t>
            </a:r>
            <a:r>
              <a:rPr lang="es-ES_tradnl" sz="2400" i="1" dirty="0" smtClean="0">
                <a:solidFill>
                  <a:srgbClr val="FFFF00"/>
                </a:solidFill>
              </a:rPr>
              <a:t>, </a:t>
            </a:r>
            <a:r>
              <a:rPr lang="es-ES_tradnl" sz="2400" i="1" dirty="0" smtClean="0"/>
              <a:t>Pero ¿qué os parece? Un hombre tenía dos hijos, y acercándose al primero, le dijo: Hijo, ve hoy a trabajar en mi viña.  29  Respondiendo él, dijo: No quiero; pero después, arrepentido, fue.  30  Y </a:t>
            </a:r>
            <a:r>
              <a:rPr lang="es-ES_tradnl" sz="2400" i="1" dirty="0" err="1" smtClean="0"/>
              <a:t>acercándo</a:t>
            </a:r>
            <a:r>
              <a:rPr lang="es-ES_tradnl" sz="2400" i="1" dirty="0" smtClean="0"/>
              <a:t>-se al otro, le dijo de la misma manera; y respondiendo él, dijo: Sí, señor, voy. Y no fue.           </a:t>
            </a:r>
            <a:r>
              <a:rPr lang="es-ES_tradnl" sz="2400" dirty="0" smtClean="0"/>
              <a:t>El arrepentimiento es necesario.</a:t>
            </a:r>
            <a:endParaRPr lang="en-US" sz="2400" dirty="0" smtClean="0"/>
          </a:p>
          <a:p>
            <a:r>
              <a:rPr lang="es-ES_tradnl" sz="2400" dirty="0" smtClean="0"/>
              <a:t>SE BAUTIZÓ</a:t>
            </a:r>
            <a:endParaRPr lang="en-US" sz="2400" dirty="0" smtClean="0"/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Hech. 22:16, </a:t>
            </a:r>
            <a:r>
              <a:rPr lang="es-ES_tradnl" sz="2400" i="1" dirty="0" smtClean="0"/>
              <a:t>Ahora, pues, ¿por qué te detienes?  Le-</a:t>
            </a:r>
            <a:r>
              <a:rPr lang="es-ES_tradnl" sz="2400" i="1" dirty="0" err="1" smtClean="0"/>
              <a:t>vántate</a:t>
            </a:r>
            <a:r>
              <a:rPr lang="es-ES_tradnl" sz="2400" i="1" dirty="0" smtClean="0"/>
              <a:t> y bautízate, y lava tus pecados, invocando su nombre.</a:t>
            </a:r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6300" cy="1916832"/>
          </a:xfrm>
        </p:spPr>
        <p:txBody>
          <a:bodyPr/>
          <a:lstStyle/>
          <a:p>
            <a:pPr eaLnBrk="1" hangingPunct="1"/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Rom. 6:1-4, </a:t>
            </a:r>
            <a:r>
              <a:rPr lang="es-ES_tradnl" sz="2400" i="1" dirty="0" smtClean="0"/>
              <a:t>¿Qué, pues, diremos? ¿Perseveraremos en el pecado para que la gracia abunde?  2  En ninguna manera. Porque los que hemos muerto al pecado, ¿cómo viviremos aún en él?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808"/>
            <a:ext cx="8496300" cy="4752527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es-ES_tradnl" sz="2400" i="1" dirty="0" smtClean="0"/>
              <a:t>	3  ¿O no sabéis que todos los que hemos sido bautiza-dos en Cristo Jesús, hemos sido bautizados en su muer-te?   4  Porque somos sepultados juntamente con él para muerte por el bautismo, a fin de que como Cristo </a:t>
            </a:r>
            <a:r>
              <a:rPr lang="es-ES_tradnl" sz="2400" i="1" dirty="0" err="1" smtClean="0"/>
              <a:t>resuci-tó</a:t>
            </a:r>
            <a:r>
              <a:rPr lang="es-ES_tradnl" sz="2400" i="1" dirty="0" smtClean="0"/>
              <a:t> de los muertos por la gloria del Padre, así también nosotros andemos en vida nueva.</a:t>
            </a:r>
          </a:p>
          <a:p>
            <a:pPr>
              <a:spcBef>
                <a:spcPts val="1200"/>
              </a:spcBef>
            </a:pPr>
            <a:r>
              <a:rPr lang="es-ES_tradnl" sz="2400" dirty="0" smtClean="0">
                <a:solidFill>
                  <a:srgbClr val="FFFF00"/>
                </a:solidFill>
              </a:rPr>
              <a:t>III. DESPUÉS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s-ES_tradnl" sz="2400" dirty="0" smtClean="0"/>
              <a:t>YA </a:t>
            </a:r>
            <a:r>
              <a:rPr lang="es-ES_tradnl" sz="2400" dirty="0" smtClean="0"/>
              <a:t>CRISTIANO, PERO NO ANTES</a:t>
            </a:r>
          </a:p>
          <a:p>
            <a:r>
              <a:rPr lang="es-ES_tradnl" sz="2400" dirty="0" smtClean="0">
                <a:solidFill>
                  <a:srgbClr val="FFFF00"/>
                </a:solidFill>
              </a:rPr>
              <a:t>		Hech. 26:26-28,</a:t>
            </a:r>
            <a:r>
              <a:rPr lang="es-ES_tradnl" sz="2400" i="1" dirty="0" smtClean="0">
                <a:solidFill>
                  <a:srgbClr val="FFFF00"/>
                </a:solidFill>
              </a:rPr>
              <a:t> </a:t>
            </a:r>
            <a:r>
              <a:rPr lang="es-ES_tradnl" sz="2400" i="1" dirty="0" smtClean="0"/>
              <a:t>Pues el rey sabe estas cosas, delante de quien también hablo con toda confianza. Porque no pienso que ignora nada de esto; pues no se ha hecho esto en algún rincón.  27  ¿Crees, oh rey Agripa, a los  .... 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151855"/>
          </a:xfrm>
        </p:spPr>
        <p:txBody>
          <a:bodyPr/>
          <a:lstStyle/>
          <a:p>
            <a:pPr eaLnBrk="1" hangingPunct="1"/>
            <a:r>
              <a:rPr lang="es-ES_tradnl" sz="2400" i="1" dirty="0" smtClean="0"/>
              <a:t>profetas? Yo sé que crees.  28  Entonces Agripa dijo a Pablo: Por poco me persuades a ser cristiano.</a:t>
            </a:r>
            <a:endParaRPr lang="es-ES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5"/>
            <a:ext cx="8496300" cy="4896543"/>
          </a:xfrm>
        </p:spPr>
        <p:txBody>
          <a:bodyPr/>
          <a:lstStyle/>
          <a:p>
            <a:r>
              <a:rPr lang="es-ES_tradnl" sz="2400" dirty="0" smtClean="0"/>
              <a:t>MIEMBRO DEL CUERPO, LA IGLESIA</a:t>
            </a:r>
            <a:endParaRPr lang="en-US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smtClean="0">
                <a:solidFill>
                  <a:srgbClr val="FFFF00"/>
                </a:solidFill>
              </a:rPr>
              <a:t>1Cor. 12:13, </a:t>
            </a:r>
            <a:r>
              <a:rPr lang="es-ES_tradnl" sz="2400" i="1" dirty="0" smtClean="0"/>
              <a:t>Porque por un solo Espíritu fuimos todos bautizados en un cuerpo, sean judíos o griegos, sean esclavos o libres; y a todos se nos dio a beber de un mismo Espíritu.</a:t>
            </a:r>
            <a:endParaRPr lang="en-US" sz="2400" dirty="0" smtClean="0"/>
          </a:p>
          <a:p>
            <a:r>
              <a:rPr lang="es-ES_tradnl" sz="2400" dirty="0" smtClean="0">
                <a:solidFill>
                  <a:srgbClr val="FFFF00"/>
                </a:solidFill>
              </a:rPr>
              <a:t>	Efes. 1:22,23, </a:t>
            </a:r>
            <a:r>
              <a:rPr lang="es-ES_tradnl" sz="2400" i="1" dirty="0" smtClean="0"/>
              <a:t>y sometió todas las cosas bajo sus pies, y lo dio por cabeza sobre todas las cosas a la iglesia,  23  la cual es su cuerpo, la plenitud de Aquel que todo lo llena en todo.</a:t>
            </a:r>
            <a:endParaRPr lang="en-US" sz="2400" dirty="0" smtClean="0"/>
          </a:p>
          <a:p>
            <a:r>
              <a:rPr lang="es-ES_tradnl" sz="2400" dirty="0" smtClean="0"/>
              <a:t>PREDICABA LA FE</a:t>
            </a:r>
          </a:p>
          <a:p>
            <a:r>
              <a:rPr lang="es-ES_tradnl" sz="2400" dirty="0" smtClean="0"/>
              <a:t>		</a:t>
            </a:r>
            <a:r>
              <a:rPr lang="es-ES_tradnl" sz="2400" dirty="0" smtClean="0">
                <a:solidFill>
                  <a:srgbClr val="FFFF00"/>
                </a:solidFill>
              </a:rPr>
              <a:t>Gál. 1:23, </a:t>
            </a:r>
            <a:r>
              <a:rPr lang="es-ES_tradnl" sz="2400" i="1" dirty="0" smtClean="0"/>
              <a:t>solamente oían decir: Aquel que en otro tiempo nos perseguía, ahora predica la fe que en otro tiempo asolaba.</a:t>
            </a:r>
            <a:endParaRPr lang="en-US" sz="2400" dirty="0" smtClean="0"/>
          </a:p>
          <a:p>
            <a:endParaRPr lang="en-US" sz="2400" dirty="0" smtClean="0"/>
          </a:p>
          <a:p>
            <a:pPr eaLnBrk="1" hangingPunct="1">
              <a:lnSpc>
                <a:spcPts val="3000"/>
              </a:lnSpc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6632</TotalTime>
  <Words>275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LA CONVERSIÓN DE PABLO  El ejemplo por excelencia</vt:lpstr>
      <vt:lpstr>I.  ANTES</vt:lpstr>
      <vt:lpstr>Cristo Jesús, mi Señor, por amor del cual lo he perdido todo, y lo tengo por basura, para ganar a Cristo, ….</vt:lpstr>
      <vt:lpstr>PERSEGUIDOR</vt:lpstr>
      <vt:lpstr>habiendo recibido poderes de los principales sacerdo-tes; y cuando los mataron, yo di mi voto.</vt:lpstr>
      <vt:lpstr>en visión: Ananías. Y él respondió: Heme aquí, Señor.</vt:lpstr>
      <vt:lpstr>  Rom. 6:1-4, ¿Qué, pues, diremos? ¿Perseveraremos en el pecado para que la gracia abunde?  2  En ninguna manera. Porque los que hemos muerto al pecado, ¿cómo viviremos aún en él?</vt:lpstr>
      <vt:lpstr>profetas? Yo sé que crees.  28  Entonces Agripa dijo a Pablo: Por poco me persuades a ser cristiano.</vt:lpstr>
      <vt:lpstr>PROSEGUÍA A LA META</vt:lpstr>
      <vt:lpstr>Pero aconteció que yendo yo, al llegar cerca de Damas-co, como a mediodía, de repente me rodeó mucha luz del cielo;  7  y caí al suelo, y oí una voz que me decía: Saulo, Saulo, ¿por qué me persigues?</vt:lpstr>
      <vt:lpstr>  Hech. 2:5,38, Moraban entonces en Jerusalén judíos, varones piadosos, de todas las naciones bajo el cielo.</vt:lpstr>
      <vt:lpstr>de reconocimiento o aceptación mental de la realidad de la persona de Jesús de Nazaret.  Dicen: “Sólo creer”.</vt:lpstr>
      <vt:lpstr>  16:30, y sacándolos, les dijo: Señores, ¿qué debo hacer para ser salvo?</vt:lpstr>
      <vt:lpstr>no lo confesaban, para no ser expulsados de la sinagoga.  43  porque amaban más la gloria de los hombres que la gloria de Dios.</vt:lpstr>
      <vt:lpstr>PARA UN PROPÓSITO</vt:lpstr>
      <vt:lpstr>  9  dándonos a conocer el misterio de su voluntad, según su beneplácito, el cual se había propuesto en sí mismo, </vt:lpstr>
      <vt:lpstr>redención de la posesión adquirida, para alabanza de su gloria.</vt:lpstr>
      <vt:lpstr>por el lavamiento de la regeneración y por la renovación en el Espíritu Santo. </vt:lpstr>
      <vt:lpstr>  11  conforme al propósito eterno que hizo en Cristo Jesús nuestro Señor,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H. Reeves</cp:lastModifiedBy>
  <cp:revision>289</cp:revision>
  <dcterms:created xsi:type="dcterms:W3CDTF">2004-05-06T20:34:03Z</dcterms:created>
  <dcterms:modified xsi:type="dcterms:W3CDTF">2014-06-19T21:29:41Z</dcterms:modified>
</cp:coreProperties>
</file>